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9" r:id="rId5"/>
    <p:sldId id="261" r:id="rId6"/>
    <p:sldId id="265" r:id="rId7"/>
    <p:sldId id="263" r:id="rId8"/>
    <p:sldId id="262" r:id="rId9"/>
    <p:sldId id="293" r:id="rId10"/>
    <p:sldId id="294" r:id="rId11"/>
    <p:sldId id="298" r:id="rId12"/>
    <p:sldId id="299" r:id="rId13"/>
    <p:sldId id="300" r:id="rId14"/>
    <p:sldId id="301" r:id="rId15"/>
    <p:sldId id="302" r:id="rId16"/>
    <p:sldId id="303" r:id="rId17"/>
    <p:sldId id="334" r:id="rId18"/>
    <p:sldId id="335" r:id="rId19"/>
    <p:sldId id="336" r:id="rId20"/>
    <p:sldId id="345" r:id="rId21"/>
    <p:sldId id="346" r:id="rId22"/>
    <p:sldId id="347" r:id="rId23"/>
    <p:sldId id="348" r:id="rId24"/>
    <p:sldId id="343" r:id="rId25"/>
    <p:sldId id="304" r:id="rId26"/>
    <p:sldId id="337" r:id="rId27"/>
    <p:sldId id="338" r:id="rId28"/>
    <p:sldId id="322" r:id="rId29"/>
    <p:sldId id="339" r:id="rId30"/>
    <p:sldId id="323" r:id="rId31"/>
    <p:sldId id="340" r:id="rId32"/>
    <p:sldId id="319" r:id="rId33"/>
    <p:sldId id="341" r:id="rId34"/>
    <p:sldId id="321" r:id="rId35"/>
    <p:sldId id="342" r:id="rId36"/>
    <p:sldId id="320" r:id="rId37"/>
    <p:sldId id="318" r:id="rId38"/>
    <p:sldId id="306" r:id="rId39"/>
    <p:sldId id="307" r:id="rId40"/>
    <p:sldId id="324" r:id="rId41"/>
    <p:sldId id="325" r:id="rId42"/>
    <p:sldId id="310" r:id="rId43"/>
    <p:sldId id="326" r:id="rId44"/>
    <p:sldId id="327" r:id="rId45"/>
    <p:sldId id="311" r:id="rId46"/>
    <p:sldId id="313" r:id="rId47"/>
    <p:sldId id="314" r:id="rId48"/>
    <p:sldId id="315" r:id="rId49"/>
    <p:sldId id="316" r:id="rId50"/>
    <p:sldId id="317" r:id="rId51"/>
    <p:sldId id="308" r:id="rId52"/>
    <p:sldId id="328" r:id="rId53"/>
    <p:sldId id="330" r:id="rId54"/>
    <p:sldId id="331" r:id="rId55"/>
    <p:sldId id="332" r:id="rId56"/>
    <p:sldId id="333" r:id="rId57"/>
    <p:sldId id="290" r:id="rId5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presProps" Target="presProps.xml"  /><Relationship Id="rId6" Type="http://schemas.openxmlformats.org/officeDocument/2006/relationships/slide" Target="slides/slide4.xml"  /><Relationship Id="rId60" Type="http://schemas.openxmlformats.org/officeDocument/2006/relationships/viewProps" Target="viewProps.xml"  /><Relationship Id="rId61" Type="http://schemas.openxmlformats.org/officeDocument/2006/relationships/theme" Target="theme/theme1.xml"  /><Relationship Id="rId62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1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7963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95413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44234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35353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97594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72110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70176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27277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87984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55254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8050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91434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53210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33316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24057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45078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1314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531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66643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64669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7763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25774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18524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18993"/>
      </p:ext>
    </p:extLst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82472"/>
      </p:ext>
    </p:extLst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14878"/>
      </p:ext>
    </p:extLst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88126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68896"/>
      </p:ext>
    </p:extLst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77732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51786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55701"/>
      </p:ext>
    </p:extLst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40146"/>
      </p:ext>
    </p:extLst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6937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88821"/>
      </p:ext>
    </p:extLst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94939"/>
      </p:ext>
    </p:extLst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05154"/>
      </p:ext>
    </p:extLst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70996"/>
      </p:ext>
    </p:extLst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19379"/>
      </p:ext>
    </p:extLst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36693"/>
      </p:ext>
    </p:extLst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356624"/>
      </p:ext>
    </p:extLst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43018"/>
      </p:ext>
    </p:extLst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70988"/>
      </p:ext>
    </p:extLst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7257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32997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459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70146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54395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2596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55.png"  /><Relationship Id="rId11" Type="http://schemas.openxmlformats.org/officeDocument/2006/relationships/image" Target="../media/image54.png"  /><Relationship Id="rId12" Type="http://schemas.openxmlformats.org/officeDocument/2006/relationships/image" Target="../media/image55.png"  /><Relationship Id="rId13" Type="http://schemas.openxmlformats.org/officeDocument/2006/relationships/image" Target="../media/image55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5.png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5.png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5.png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5.png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55.png"  /><Relationship Id="rId11" Type="http://schemas.openxmlformats.org/officeDocument/2006/relationships/image" Target="../media/image55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6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10" Type="http://schemas.openxmlformats.org/officeDocument/2006/relationships/image" Target="../media/image63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7.png"  /><Relationship Id="rId7" Type="http://schemas.openxmlformats.org/officeDocument/2006/relationships/image" Target="../media/image7.png"  /><Relationship Id="rId8" Type="http://schemas.openxmlformats.org/officeDocument/2006/relationships/image" Target="../media/image7.png"  /><Relationship Id="rId9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10" Type="http://schemas.openxmlformats.org/officeDocument/2006/relationships/image" Target="../media/image70.png"  /><Relationship Id="rId11" Type="http://schemas.openxmlformats.org/officeDocument/2006/relationships/image" Target="../media/image7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7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12" Type="http://schemas.openxmlformats.org/officeDocument/2006/relationships/image" Target="../media/image81.png"  /><Relationship Id="rId13" Type="http://schemas.openxmlformats.org/officeDocument/2006/relationships/image" Target="../media/image81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7.png"  /><Relationship Id="rId7" Type="http://schemas.openxmlformats.org/officeDocument/2006/relationships/image" Target="../media/image77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14" Type="http://schemas.openxmlformats.org/officeDocument/2006/relationships/image" Target="../media/image93.png"  /><Relationship Id="rId15" Type="http://schemas.openxmlformats.org/officeDocument/2006/relationships/image" Target="../media/image94.png"  /><Relationship Id="rId16" Type="http://schemas.openxmlformats.org/officeDocument/2006/relationships/image" Target="../media/image95.png"  /><Relationship Id="rId17" Type="http://schemas.openxmlformats.org/officeDocument/2006/relationships/image" Target="../media/image96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14" Type="http://schemas.openxmlformats.org/officeDocument/2006/relationships/image" Target="../media/image102.png"  /><Relationship Id="rId15" Type="http://schemas.openxmlformats.org/officeDocument/2006/relationships/image" Target="../media/image103.png"  /><Relationship Id="rId16" Type="http://schemas.openxmlformats.org/officeDocument/2006/relationships/image" Target="../media/image104.png"  /><Relationship Id="rId17" Type="http://schemas.openxmlformats.org/officeDocument/2006/relationships/image" Target="../media/image105.png"  /><Relationship Id="rId18" Type="http://schemas.openxmlformats.org/officeDocument/2006/relationships/image" Target="../media/image106.png"  /><Relationship Id="rId19" Type="http://schemas.openxmlformats.org/officeDocument/2006/relationships/image" Target="../media/image107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108.png"  /><Relationship Id="rId21" Type="http://schemas.openxmlformats.org/officeDocument/2006/relationships/image" Target="../media/image109.png"  /><Relationship Id="rId22" Type="http://schemas.openxmlformats.org/officeDocument/2006/relationships/image" Target="../media/image110.png"  /><Relationship Id="rId23" Type="http://schemas.openxmlformats.org/officeDocument/2006/relationships/image" Target="../media/image11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9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10" Type="http://schemas.openxmlformats.org/officeDocument/2006/relationships/image" Target="../media/image118.png"  /><Relationship Id="rId11" Type="http://schemas.openxmlformats.org/officeDocument/2006/relationships/image" Target="../media/image119.png"  /><Relationship Id="rId12" Type="http://schemas.openxmlformats.org/officeDocument/2006/relationships/image" Target="../media/image91.png"  /><Relationship Id="rId13" Type="http://schemas.openxmlformats.org/officeDocument/2006/relationships/image" Target="../media/image120.png"  /><Relationship Id="rId14" Type="http://schemas.openxmlformats.org/officeDocument/2006/relationships/image" Target="../media/image121.png"  /><Relationship Id="rId15" Type="http://schemas.openxmlformats.org/officeDocument/2006/relationships/image" Target="../media/image122.png"  /><Relationship Id="rId16" Type="http://schemas.openxmlformats.org/officeDocument/2006/relationships/image" Target="../media/image123.png"  /><Relationship Id="rId17" Type="http://schemas.openxmlformats.org/officeDocument/2006/relationships/image" Target="../media/image124.png"  /><Relationship Id="rId18" Type="http://schemas.openxmlformats.org/officeDocument/2006/relationships/image" Target="../media/image125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Relationship Id="rId8" Type="http://schemas.openxmlformats.org/officeDocument/2006/relationships/image" Target="../media/image87.png"  /><Relationship Id="rId9" Type="http://schemas.openxmlformats.org/officeDocument/2006/relationships/image" Target="../media/image11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10" Type="http://schemas.openxmlformats.org/officeDocument/2006/relationships/image" Target="../media/image127.png"  /><Relationship Id="rId11" Type="http://schemas.openxmlformats.org/officeDocument/2006/relationships/image" Target="../media/image128.png"  /><Relationship Id="rId12" Type="http://schemas.openxmlformats.org/officeDocument/2006/relationships/image" Target="../media/image129.png"  /><Relationship Id="rId13" Type="http://schemas.openxmlformats.org/officeDocument/2006/relationships/image" Target="../media/image130.png"  /><Relationship Id="rId14" Type="http://schemas.openxmlformats.org/officeDocument/2006/relationships/image" Target="../media/image131.png"  /><Relationship Id="rId15" Type="http://schemas.openxmlformats.org/officeDocument/2006/relationships/image" Target="../media/image132.png"  /><Relationship Id="rId16" Type="http://schemas.openxmlformats.org/officeDocument/2006/relationships/image" Target="../media/image133.png"  /><Relationship Id="rId17" Type="http://schemas.openxmlformats.org/officeDocument/2006/relationships/image" Target="../media/image134.png"  /><Relationship Id="rId18" Type="http://schemas.openxmlformats.org/officeDocument/2006/relationships/image" Target="../media/image131.png"  /><Relationship Id="rId19" Type="http://schemas.openxmlformats.org/officeDocument/2006/relationships/image" Target="../media/image135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136.png"  /><Relationship Id="rId21" Type="http://schemas.openxmlformats.org/officeDocument/2006/relationships/image" Target="../media/image137.png"  /><Relationship Id="rId22" Type="http://schemas.openxmlformats.org/officeDocument/2006/relationships/image" Target="../media/image91.png"  /><Relationship Id="rId23" Type="http://schemas.openxmlformats.org/officeDocument/2006/relationships/image" Target="../media/image138.png"  /><Relationship Id="rId24" Type="http://schemas.openxmlformats.org/officeDocument/2006/relationships/image" Target="../media/image139.png"  /><Relationship Id="rId25" Type="http://schemas.openxmlformats.org/officeDocument/2006/relationships/image" Target="../media/image140.png"  /><Relationship Id="rId26" Type="http://schemas.openxmlformats.org/officeDocument/2006/relationships/image" Target="../media/image141.png"  /><Relationship Id="rId27" Type="http://schemas.openxmlformats.org/officeDocument/2006/relationships/image" Target="../media/image142.png"  /><Relationship Id="rId28" Type="http://schemas.openxmlformats.org/officeDocument/2006/relationships/image" Target="../media/image143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12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10" Type="http://schemas.openxmlformats.org/officeDocument/2006/relationships/image" Target="../media/image145.png"  /><Relationship Id="rId11" Type="http://schemas.openxmlformats.org/officeDocument/2006/relationships/image" Target="../media/image146.png"  /><Relationship Id="rId12" Type="http://schemas.openxmlformats.org/officeDocument/2006/relationships/image" Target="../media/image147.png"  /><Relationship Id="rId13" Type="http://schemas.openxmlformats.org/officeDocument/2006/relationships/image" Target="../media/image14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14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49.png"  /><Relationship Id="rId9" Type="http://schemas.openxmlformats.org/officeDocument/2006/relationships/image" Target="../media/image15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15" Type="http://schemas.openxmlformats.org/officeDocument/2006/relationships/image" Target="../media/image16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6.png"  /><Relationship Id="rId9" Type="http://schemas.openxmlformats.org/officeDocument/2006/relationships/image" Target="../media/image15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5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1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3.png"  /><Relationship Id="rId18" Type="http://schemas.openxmlformats.org/officeDocument/2006/relationships/image" Target="../media/image25.png"  /><Relationship Id="rId19" Type="http://schemas.openxmlformats.org/officeDocument/2006/relationships/image" Target="../media/image25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4.png"  /><Relationship Id="rId9" Type="http://schemas.openxmlformats.org/officeDocument/2006/relationships/image" Target="../media/image16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6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17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171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8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13" Type="http://schemas.openxmlformats.org/officeDocument/2006/relationships/image" Target="../media/image2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34.png"  /><Relationship Id="rId12" Type="http://schemas.openxmlformats.org/officeDocument/2006/relationships/image" Target="../media/image35.png"  /><Relationship Id="rId13" Type="http://schemas.openxmlformats.org/officeDocument/2006/relationships/image" Target="../media/image36.png"  /><Relationship Id="rId14" Type="http://schemas.openxmlformats.org/officeDocument/2006/relationships/image" Target="../media/image34.png"  /><Relationship Id="rId15" Type="http://schemas.openxmlformats.org/officeDocument/2006/relationships/image" Target="../media/image37.png"  /><Relationship Id="rId16" Type="http://schemas.openxmlformats.org/officeDocument/2006/relationships/image" Target="../media/image38.png"  /><Relationship Id="rId17" Type="http://schemas.openxmlformats.org/officeDocument/2006/relationships/image" Target="../media/image39.png"  /><Relationship Id="rId18" Type="http://schemas.openxmlformats.org/officeDocument/2006/relationships/image" Target="../media/image34.png"  /><Relationship Id="rId19" Type="http://schemas.openxmlformats.org/officeDocument/2006/relationships/image" Target="../media/image36.png"  /><Relationship Id="rId2" Type="http://schemas.openxmlformats.org/officeDocument/2006/relationships/image" Target="../media/image1.png"  /><Relationship Id="rId20" Type="http://schemas.openxmlformats.org/officeDocument/2006/relationships/image" Target="../media/image34.png"  /><Relationship Id="rId21" Type="http://schemas.openxmlformats.org/officeDocument/2006/relationships/image" Target="../media/image39.png"  /><Relationship Id="rId22" Type="http://schemas.openxmlformats.org/officeDocument/2006/relationships/image" Target="../media/image34.png"  /><Relationship Id="rId23" Type="http://schemas.openxmlformats.org/officeDocument/2006/relationships/image" Target="../media/image40.png"  /><Relationship Id="rId24" Type="http://schemas.openxmlformats.org/officeDocument/2006/relationships/image" Target="../media/image35.png"  /><Relationship Id="rId25" Type="http://schemas.openxmlformats.org/officeDocument/2006/relationships/image" Target="../media/image40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3.png"  /><Relationship Id="rId8" Type="http://schemas.openxmlformats.org/officeDocument/2006/relationships/image" Target="../media/image4.png"  /><Relationship Id="rId9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1.png"  /><Relationship Id="rId4" Type="http://schemas.openxmlformats.org/officeDocument/2006/relationships/image" Target="../media/image30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48.png"  /><Relationship Id="rId11" Type="http://schemas.openxmlformats.org/officeDocument/2006/relationships/image" Target="../media/image47.png"  /><Relationship Id="rId12" Type="http://schemas.openxmlformats.org/officeDocument/2006/relationships/image" Target="../media/image48.png"  /><Relationship Id="rId13" Type="http://schemas.openxmlformats.org/officeDocument/2006/relationships/image" Target="../media/image48.pn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1.png"  /><Relationship Id="rId4" Type="http://schemas.openxmlformats.org/officeDocument/2006/relationships/image" Target="../media/image30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51000" y="1701800"/>
            <a:ext cx="6134100" cy="52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2900" b="0" i="0" u="none" strike="noStrike" spc="400">
                <a:solidFill>
                  <a:srgbClr val="000000"/>
                </a:solidFill>
                <a:latin typeface="210 Gulim 050"/>
              </a:rPr>
              <a:t>데이터 베이스 프로그</a:t>
            </a:r>
            <a:r>
              <a:rPr lang="ko-KR" altLang="en-US" sz="2900" b="0" i="0" u="none" strike="noStrike">
                <a:solidFill>
                  <a:srgbClr val="000000"/>
                </a:solidFill>
                <a:ea typeface="210 Gulim 050"/>
              </a:rPr>
              <a:t>래밍</a:t>
            </a:r>
            <a:endParaRPr lang="ko-KR" altLang="en-US" sz="29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5899" y="2832100"/>
            <a:ext cx="10477500" cy="245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7899"/>
              </a:lnSpc>
              <a:defRPr/>
            </a:pPr>
            <a:r>
              <a:rPr lang="ko-KR" altLang="en-US" sz="7100" b="0" i="0" u="none" strike="noStrike">
                <a:solidFill>
                  <a:srgbClr val="000000"/>
                </a:solidFill>
                <a:ea typeface="210 Gulim 050"/>
              </a:rPr>
              <a:t>중앙도서관 차세대 운영 시스템 구축</a:t>
            </a:r>
            <a:endParaRPr lang="ko-KR" altLang="en-US" sz="7100" b="0" i="0" u="none" strike="noStrike">
              <a:solidFill>
                <a:srgbClr val="000000"/>
              </a:solidFill>
              <a:ea typeface="210 Gulim 050"/>
            </a:endParaR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8648700"/>
            <a:ext cx="51054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200" b="0" i="0" u="none" strike="noStrike">
                <a:solidFill>
                  <a:srgbClr val="000000"/>
                </a:solidFill>
                <a:latin typeface="210 Gulim 070"/>
              </a:rPr>
              <a:t>7</a:t>
            </a:r>
            <a:r>
              <a:rPr lang="ko-KR" altLang="en-US" sz="2200" b="0" i="0" u="none" strike="noStrike">
                <a:solidFill>
                  <a:srgbClr val="000000"/>
                </a:solidFill>
                <a:latin typeface="210 Gulim 070"/>
              </a:rPr>
              <a:t>조</a:t>
            </a:r>
            <a:endParaRPr lang="ko-KR" altLang="en-US" sz="2200" b="0" i="0" u="none" strike="noStrike">
              <a:solidFill>
                <a:srgbClr val="000000"/>
              </a:solidFill>
              <a:latin typeface="210 Gulim 070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200" b="0" i="0" u="none" strike="noStrike">
                <a:solidFill>
                  <a:srgbClr val="000000"/>
                </a:solidFill>
                <a:latin typeface="210 Gulim 070"/>
              </a:rPr>
              <a:t>조기강 서성준 김영국 정성민 장창훈 </a:t>
            </a:r>
            <a:endParaRPr lang="ko-KR" altLang="en-US" sz="2200" b="0" i="0" u="none" strike="noStrike">
              <a:solidFill>
                <a:srgbClr val="000000"/>
              </a:solidFill>
              <a:latin typeface="210 Gulim 070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도서 관리 기능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67900" y="2768600"/>
            <a:ext cx="7162800" cy="2857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4127500"/>
            <a:ext cx="57404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개별 도서 상태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바코드 단위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자동 생성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등록 수량 만큼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개별 도서 별 서고 위치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층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구역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관리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15000" y="6172200"/>
            <a:ext cx="7162800" cy="285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40500" y="7518400"/>
            <a:ext cx="55372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대출가능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대출 중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분실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파손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서고 배치 위치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사서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관리자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만 상태 변경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99100" y="6502400"/>
            <a:ext cx="3898900" cy="800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65900" y="6616700"/>
            <a:ext cx="24892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도서 상태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51500" y="66167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O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62100" y="27813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4127500"/>
            <a:ext cx="63119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저자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출판사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연도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장르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등록 수량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책사진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장르는 장르 테이블 참조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사서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관리자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만 수정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삭제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46200" y="31115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84400" y="3225800"/>
            <a:ext cx="30734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도서 기본 정보 관리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32258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S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664700" y="31115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32258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개별 도서 관리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32258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W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33" name="TextBox 33"/>
          <p:cNvSpPr txBox="1"/>
          <p:nvPr/>
        </p:nvSpPr>
        <p:spPr>
          <a:xfrm>
            <a:off x="9804400" y="66167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</p:spTree>
    <p:extLst>
      <p:ext uri="{BB962C8B-B14F-4D97-AF65-F5344CB8AC3E}">
        <p14:creationId xmlns:p14="http://schemas.microsoft.com/office/powerpoint/2010/main" val="120735559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2407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대출 및 반납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7900" y="2768600"/>
            <a:ext cx="7162800" cy="2857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4127500"/>
            <a:ext cx="57404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반납 시 상태 자동 변경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대출 중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-&gt;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대출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반납 전 기간 연장 가능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대출 기간만큼 연장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연장 가능 횟수 최대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1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회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예약된 도서일 경우 연장 불가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15000" y="6172200"/>
            <a:ext cx="7162800" cy="285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40500" y="7480300"/>
            <a:ext cx="60325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반납 일 초과시 자동 연체 처리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연체 패널티 만큼 대출 불가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연체 패널티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연체권수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*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연체일수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*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2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연체패널티가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91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일 이상 될 시 블랙리스트 등재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99100" y="6502400"/>
            <a:ext cx="3898900" cy="800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65900" y="6616700"/>
            <a:ext cx="24892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연체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51500" y="66167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O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62100" y="27813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4127500"/>
            <a:ext cx="60833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사용자는 대출 가능 횟수 내에서 대출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대출은 개별 도서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바코드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기준으로 처리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대출 기간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학부생일 경우 14일, 베스트셀러 및 수험서 7일 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46200" y="31115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32258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대출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32258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S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664700" y="31115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32258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반납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32258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W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</p:spTree>
    <p:extLst>
      <p:ext uri="{BB962C8B-B14F-4D97-AF65-F5344CB8AC3E}">
        <p14:creationId xmlns:p14="http://schemas.microsoft.com/office/powerpoint/2010/main" val="216931493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2407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패널티 관리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7900" y="4076700"/>
            <a:ext cx="7162800" cy="2857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5435600"/>
            <a:ext cx="64643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대출 정지 상태 사용자는 대출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예약 불가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도서관 이용은 가능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블랙리스트 사용자는 모든 도서관 기능 제한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62100" y="40894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5435600"/>
            <a:ext cx="57277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연체된 대출 기록은 패널티 대상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패널티 테이블 기록 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 패널티 유형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연체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 블랙리스트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 도서 미반납 등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),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 시작일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종료일</a:t>
            </a:r>
            <a:r>
              <a:rPr lang="en-US" altLang="ko-KR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 유효 여부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46200" y="44196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패널티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45339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S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64700" y="44196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불이익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45339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W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</p:spTree>
    <p:extLst>
      <p:ext uri="{BB962C8B-B14F-4D97-AF65-F5344CB8AC3E}">
        <p14:creationId xmlns:p14="http://schemas.microsoft.com/office/powerpoint/2010/main" val="53378106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2407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예약 관리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7900" y="4076700"/>
            <a:ext cx="7162800" cy="2857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5435600"/>
            <a:ext cx="60833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로그인 한 사용자만 이용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모든 개별 도서가 대출 중일 때 예약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도서 반납 시 예약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1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순위 사용자에게 자동 알림 및 우선 대출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62100" y="40894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5435600"/>
            <a:ext cx="6388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예약은 도서 종류 단위로 신청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예약 정보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신청일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예약 순번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예약 상태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대기중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완료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취소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예약 취소 가능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46200" y="44196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예약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45339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S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64700" y="44196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조건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45339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W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</p:spTree>
    <p:extLst>
      <p:ext uri="{BB962C8B-B14F-4D97-AF65-F5344CB8AC3E}">
        <p14:creationId xmlns:p14="http://schemas.microsoft.com/office/powerpoint/2010/main" val="100021888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2407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신청 자료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신규 희망 도서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7900" y="4076700"/>
            <a:ext cx="7162800" cy="2857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5435600"/>
            <a:ext cx="60833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처리 상태 변경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접수됨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검토중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승인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반려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승인 시 실제 도서 목록에 추가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반려 시 반려 사유를 신청자에게 알림으로 전달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62100" y="40894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5435600"/>
            <a:ext cx="6388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로그인 후 이용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도서관에 없는 자료를 도서명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저자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요청 사유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신청일로 신청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상호대차로 자료 신청 시 가까운 도서관부터 스캔해서 대여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46200" y="44196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학생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45339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S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64700" y="44196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사서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45339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W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</p:spTree>
    <p:extLst>
      <p:ext uri="{BB962C8B-B14F-4D97-AF65-F5344CB8AC3E}">
        <p14:creationId xmlns:p14="http://schemas.microsoft.com/office/powerpoint/2010/main" val="4044613902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Admin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67900" y="3924300"/>
            <a:ext cx="7162800" cy="327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4838700"/>
            <a:ext cx="6388100" cy="2362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도서 등록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개별 도서 상태 관리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서고 관리 권한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대출 승인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반납 처리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패널티 부여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해제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신청 자료 처리 권한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통계 열람 권한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봉사활동 학생 관리 권한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공지사항 작성 권한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로그 열람 권한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사서 관리 권한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팀장 권한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62100" y="40894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5435600"/>
            <a:ext cx="57277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사서 계정 로그인 후 내부 기능 접근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사서 정보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사서 ID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비밀번호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이름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연락처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직책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관리자 권한 순위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사서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&lt;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팀장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&lt;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관장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6200" y="44196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45339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사서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45339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S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664700" y="42672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43815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권한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43815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210 Gulim 070"/>
              </a:rPr>
              <a:t>W</a:t>
            </a:r>
            <a:endParaRPr lang="en-US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</p:spTree>
    <p:extLst>
      <p:ext uri="{BB962C8B-B14F-4D97-AF65-F5344CB8AC3E}">
        <p14:creationId xmlns:p14="http://schemas.microsoft.com/office/powerpoint/2010/main" val="8879637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ER 다이어그램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ER 다이어그램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3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320732158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46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10287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ER 다이어그램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812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3335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8001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6519" y="2019300"/>
            <a:ext cx="975496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DDL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,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 DCL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DDL</a:t>
            </a:r>
            <a:r>
              <a:rPr lang="en-US" altLang="ko-KR" sz="6700" b="0" i="0" u="none" strike="noStrike">
                <a:solidFill>
                  <a:srgbClr val="000000"/>
                </a:solidFill>
                <a:ea typeface="210 Gulim 070"/>
              </a:rPr>
              <a:t>,</a:t>
            </a: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 DCL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4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287917823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DDL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-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1.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기초정보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2.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도서 및 실물 관리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6800" y="2580396"/>
            <a:ext cx="5506218" cy="629690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4600" y="2552700"/>
            <a:ext cx="4810796" cy="19814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277600" y="2123089"/>
            <a:ext cx="5792008" cy="7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270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38400" y="38735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사업 개요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52100" y="38735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요구 사항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7531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ER 다이어그램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452100" y="57531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DDL</a:t>
            </a:r>
            <a:r>
              <a:rPr lang="en-US" altLang="ko-KR" sz="2300" b="0" i="0" u="none" strike="noStrike">
                <a:solidFill>
                  <a:srgbClr val="000000"/>
                </a:solidFill>
                <a:ea typeface="210 Gulim 050"/>
              </a:rPr>
              <a:t>,</a:t>
            </a: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 DCL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44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08100" y="7340600"/>
            <a:ext cx="7658100" cy="952500"/>
          </a:xfrm>
          <a:prstGeom prst="rect">
            <a:avLst/>
          </a:prstGeom>
        </p:spPr>
      </p:pic>
      <p:sp>
        <p:nvSpPr>
          <p:cNvPr id="45" name="TextBox 20"/>
          <p:cNvSpPr txBox="1"/>
          <p:nvPr/>
        </p:nvSpPr>
        <p:spPr>
          <a:xfrm>
            <a:off x="2438400" y="77343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화면 및 쿼리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46" name="TextBox 22"/>
          <p:cNvSpPr txBox="1"/>
          <p:nvPr/>
        </p:nvSpPr>
        <p:spPr>
          <a:xfrm>
            <a:off x="1295400" y="75692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7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endParaRPr lang="en-US" altLang="ko-KR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1397000" y="74549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pic>
        <p:nvPicPr>
          <p:cNvPr id="48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21800" y="7340600"/>
            <a:ext cx="7658100" cy="952500"/>
          </a:xfrm>
          <a:prstGeom prst="rect">
            <a:avLst/>
          </a:prstGeom>
        </p:spPr>
      </p:pic>
      <p:sp>
        <p:nvSpPr>
          <p:cNvPr id="49" name="TextBox 26"/>
          <p:cNvSpPr txBox="1"/>
          <p:nvPr/>
        </p:nvSpPr>
        <p:spPr>
          <a:xfrm>
            <a:off x="10452100" y="77343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기타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9309100" y="75692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700" b="0" i="0" u="none" strike="noStrike">
                <a:solidFill>
                  <a:srgbClr val="000000"/>
                </a:solidFill>
                <a:latin typeface="210 Gulim 050"/>
              </a:rPr>
              <a:t>6</a:t>
            </a:r>
            <a:endParaRPr lang="en-US" altLang="ko-KR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51" name="TextBox 29"/>
          <p:cNvSpPr txBox="1"/>
          <p:nvPr/>
        </p:nvSpPr>
        <p:spPr>
          <a:xfrm>
            <a:off x="9410700" y="74549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DDL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-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3.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대출 반납 및 제재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4.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신청 및 예약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2171700"/>
            <a:ext cx="5010849" cy="698279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867400" y="2171040"/>
            <a:ext cx="5687218" cy="472505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581602" y="2095500"/>
            <a:ext cx="4449635" cy="3048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582400" y="5448300"/>
            <a:ext cx="4953000" cy="3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93171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DDL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-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5.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시설 및 로그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6.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커뮤니티 및 활동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2634" y="2171700"/>
            <a:ext cx="5849166" cy="47631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7200900"/>
            <a:ext cx="5106112" cy="193384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800172" y="2247900"/>
            <a:ext cx="4858428" cy="62111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724552" y="2333264"/>
            <a:ext cx="519184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7793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DDL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-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7.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통계 및 로그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43000" y="2342759"/>
            <a:ext cx="553479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0676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DCL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38200" y="2084973"/>
            <a:ext cx="7297168" cy="717332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82000" y="2095500"/>
            <a:ext cx="6601746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3284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화면 및 쿼리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화면 및 쿼리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712025535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50"/>
              </a:rPr>
              <a:t>화면 및 쿼리</a:t>
            </a:r>
            <a:endParaRPr lang="ko-KR" altLang="en-US" sz="36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8100" y="3467100"/>
            <a:ext cx="7658100" cy="95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38400" y="38735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도서관 출입 통계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10" name="TextBox 10"/>
          <p:cNvSpPr txBox="1"/>
          <p:nvPr/>
        </p:nvSpPr>
        <p:spPr>
          <a:xfrm>
            <a:off x="1295400" y="37084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01</a:t>
            </a:r>
            <a:endParaRPr lang="en-US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7000" y="35814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21800" y="3467100"/>
            <a:ext cx="7658100" cy="95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52100" y="38735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도서 대출 통계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16" name="TextBox 16"/>
          <p:cNvSpPr txBox="1"/>
          <p:nvPr/>
        </p:nvSpPr>
        <p:spPr>
          <a:xfrm>
            <a:off x="9309100" y="37084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02</a:t>
            </a:r>
            <a:endParaRPr lang="en-US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10700" y="35814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5359400"/>
            <a:ext cx="7658100" cy="952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438400" y="57531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좌석 예약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22" name="TextBox 22"/>
          <p:cNvSpPr txBox="1"/>
          <p:nvPr/>
        </p:nvSpPr>
        <p:spPr>
          <a:xfrm>
            <a:off x="1295400" y="55880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03</a:t>
            </a:r>
            <a:endParaRPr lang="en-US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7000" y="54737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21800" y="5359400"/>
            <a:ext cx="7658100" cy="952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452100" y="57531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사서 메인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28" name="TextBox 28"/>
          <p:cNvSpPr txBox="1"/>
          <p:nvPr/>
        </p:nvSpPr>
        <p:spPr>
          <a:xfrm>
            <a:off x="9309100" y="55880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04</a:t>
            </a:r>
            <a:endParaRPr lang="en-US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410700" y="54737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44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08100" y="7340600"/>
            <a:ext cx="7658100" cy="952500"/>
          </a:xfrm>
          <a:prstGeom prst="rect">
            <a:avLst/>
          </a:prstGeom>
        </p:spPr>
      </p:pic>
      <p:sp>
        <p:nvSpPr>
          <p:cNvPr id="45" name="TextBox 20"/>
          <p:cNvSpPr txBox="1"/>
          <p:nvPr/>
        </p:nvSpPr>
        <p:spPr>
          <a:xfrm>
            <a:off x="2438400" y="77343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사서 도우미 챗봇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46" name="TextBox 22"/>
          <p:cNvSpPr txBox="1"/>
          <p:nvPr/>
        </p:nvSpPr>
        <p:spPr>
          <a:xfrm>
            <a:off x="1295400" y="75692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7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endParaRPr lang="en-US" altLang="ko-KR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1397000" y="74549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  <p:pic>
        <p:nvPicPr>
          <p:cNvPr id="48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321800" y="7340600"/>
            <a:ext cx="7658100" cy="952500"/>
          </a:xfrm>
          <a:prstGeom prst="rect">
            <a:avLst/>
          </a:prstGeom>
        </p:spPr>
      </p:pic>
      <p:sp>
        <p:nvSpPr>
          <p:cNvPr id="49" name="TextBox 26"/>
          <p:cNvSpPr txBox="1"/>
          <p:nvPr/>
        </p:nvSpPr>
        <p:spPr>
          <a:xfrm>
            <a:off x="10452100" y="7734300"/>
            <a:ext cx="64770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기타 화면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9309100" y="7569200"/>
            <a:ext cx="10033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7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700" b="0" i="0" u="none" strike="noStrike">
                <a:solidFill>
                  <a:srgbClr val="000000"/>
                </a:solidFill>
                <a:latin typeface="210 Gulim 050"/>
              </a:rPr>
              <a:t>6</a:t>
            </a:r>
            <a:endParaRPr lang="en-US" altLang="ko-KR" sz="37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51" name="TextBox 29"/>
          <p:cNvSpPr txBox="1"/>
          <p:nvPr/>
        </p:nvSpPr>
        <p:spPr>
          <a:xfrm>
            <a:off x="9410700" y="7454900"/>
            <a:ext cx="800100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300" b="0" i="0" u="none" strike="noStrike">
                <a:solidFill>
                  <a:srgbClr val="000000"/>
                </a:solidFill>
                <a:latin typeface="210 Gulim 090"/>
              </a:rPr>
              <a:t>CHAPTER</a:t>
            </a:r>
            <a:endParaRPr lang="en-US" sz="1300" b="0" i="0" u="none" strike="noStrike">
              <a:solidFill>
                <a:srgbClr val="000000"/>
              </a:solidFill>
              <a:latin typeface="210 Gulim 090"/>
            </a:endParaRPr>
          </a:p>
        </p:txBody>
      </p:sp>
    </p:spTree>
    <p:extLst>
      <p:ext uri="{BB962C8B-B14F-4D97-AF65-F5344CB8AC3E}">
        <p14:creationId xmlns:p14="http://schemas.microsoft.com/office/powerpoint/2010/main" val="3036420280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화면 및 쿼리 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 도서관 출입 통계 화면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도서관 출입 통계 화면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-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1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1160764358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5400000">
            <a:off x="10553019" y="476928"/>
            <a:ext cx="5287737" cy="85629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21" name="TextBox 19"/>
          <p:cNvSpPr txBox="1"/>
          <p:nvPr/>
        </p:nvSpPr>
        <p:spPr>
          <a:xfrm>
            <a:off x="1143000" y="2400300"/>
            <a:ext cx="57277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41100"/>
              </a:lnSpc>
              <a:buFont typeface="Arial"/>
              <a:buNone/>
              <a:defRPr/>
            </a:pP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pic>
        <p:nvPicPr>
          <p:cNvPr id="22" name="그림 2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5143" y="2322290"/>
            <a:ext cx="8173021" cy="4862408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통계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도서관 출입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1026" y="2171700"/>
            <a:ext cx="6022811" cy="50292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09164" y="2095500"/>
            <a:ext cx="7325236" cy="494691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89686" y="5524500"/>
            <a:ext cx="4078713" cy="39624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144000" y="2552700"/>
            <a:ext cx="7896965" cy="28426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90600" y="2095500"/>
            <a:ext cx="7010400" cy="591072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724400" y="6457527"/>
            <a:ext cx="5048954" cy="302937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90600" y="2438182"/>
            <a:ext cx="7958249" cy="377211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487" y="4045"/>
            <a:ext cx="18281026" cy="102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화면 및 쿼리 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 도서 대출 통계 화면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도서 대출 통계 화면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-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342095112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5400000">
            <a:off x="10553019" y="476928"/>
            <a:ext cx="5287737" cy="85629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23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통계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도서 대출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8200" y="2085918"/>
            <a:ext cx="7515731" cy="6115163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9145143" y="2322290"/>
            <a:ext cx="8173021" cy="4862408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9144000" y="2322290"/>
            <a:ext cx="8173021" cy="486240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94251" y="2095500"/>
            <a:ext cx="8249748" cy="52578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562446" y="8039100"/>
            <a:ext cx="3043948" cy="155290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66268" y="2095031"/>
            <a:ext cx="6448931" cy="5958068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9145143" y="2322290"/>
            <a:ext cx="8173021" cy="486240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38199" y="2095500"/>
            <a:ext cx="7421720" cy="5943600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9144000" y="2322290"/>
            <a:ext cx="8173021" cy="48624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191000" y="7658100"/>
            <a:ext cx="2362200" cy="193749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80392" y="2056970"/>
            <a:ext cx="8307632" cy="544873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18424" y="5190961"/>
            <a:ext cx="7569152" cy="2009938"/>
          </a:xfrm>
          <a:prstGeom prst="rect">
            <a:avLst/>
          </a:prstGeom>
        </p:spPr>
      </p:pic>
      <p:pic>
        <p:nvPicPr>
          <p:cNvPr id="40" name="그림 39"/>
          <p:cNvPicPr/>
          <p:nvPr/>
        </p:nvPicPr>
        <p:blipFill rotWithShape="1">
          <a:blip r:embed="rId21"/>
          <a:stretch>
            <a:fillRect/>
          </a:stretch>
        </p:blipFill>
        <p:spPr>
          <a:xfrm>
            <a:off x="9144000" y="3243173"/>
            <a:ext cx="8173021" cy="327192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6629400" y="5829300"/>
            <a:ext cx="2844000" cy="381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487" y="4045"/>
            <a:ext cx="18281026" cy="102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구축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(30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년 주기 개편 프로젝트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)</a:t>
            </a:r>
            <a:endParaRPr lang="en-US" altLang="ko-KR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75000" y="3543300"/>
            <a:ext cx="119380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사업 개요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화면 및 쿼리 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 좌석 예약 화면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좌석 예약 화면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-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3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558865169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5400000">
            <a:off x="10553019" y="476928"/>
            <a:ext cx="5287737" cy="85629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0" y="2322290"/>
            <a:ext cx="8173021" cy="4862266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좌석 예약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쿼리문 수정x DDLx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99403" y="2095500"/>
            <a:ext cx="8344597" cy="581255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82200" y="6819900"/>
            <a:ext cx="3620779" cy="27432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658151" y="6362700"/>
            <a:ext cx="3258250" cy="31653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27792" y="2085548"/>
            <a:ext cx="9176485" cy="442955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56455" y="2095500"/>
            <a:ext cx="7601745" cy="746191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47204" y="2094724"/>
            <a:ext cx="4943995" cy="73843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324600" y="7438601"/>
            <a:ext cx="3685653" cy="204829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3284" y="4038600"/>
            <a:ext cx="7823516" cy="2209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487" y="4045"/>
            <a:ext cx="18281026" cy="102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0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화면 및 쿼리 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 사서 메인 화면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사서 메인 화면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-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4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2801393805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5400000">
            <a:off x="10553019" y="476928"/>
            <a:ext cx="5287737" cy="85629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2" name="그림 2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5143" y="2322290"/>
            <a:ext cx="8173021" cy="4862408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메인화면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얘도 바로 만들어보기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2000" y="5676900"/>
            <a:ext cx="8305800" cy="133085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53026" y="7048500"/>
            <a:ext cx="2575974" cy="23622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13868" y="2019299"/>
            <a:ext cx="5077331" cy="5024026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9144000" y="4000500"/>
            <a:ext cx="8173021" cy="14401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79533" y="6998196"/>
            <a:ext cx="2235466" cy="248870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638800" y="4991100"/>
            <a:ext cx="2861457" cy="4495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62000" y="2011633"/>
            <a:ext cx="4953000" cy="7475266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9145143" y="2322290"/>
            <a:ext cx="8173021" cy="486240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689333" y="2019300"/>
            <a:ext cx="2235466" cy="248870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353800" y="6438229"/>
            <a:ext cx="2685732" cy="304867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458200" y="6805066"/>
            <a:ext cx="2819400" cy="272793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62000" y="2076106"/>
            <a:ext cx="4876800" cy="285309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1277600" y="6828746"/>
            <a:ext cx="2814618" cy="273435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4148620" y="7048499"/>
            <a:ext cx="3224980" cy="24384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838200" y="4686300"/>
            <a:ext cx="3614738" cy="17526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762000" y="2400300"/>
            <a:ext cx="5817996" cy="2743200"/>
          </a:xfrm>
          <a:prstGeom prst="rect">
            <a:avLst/>
          </a:prstGeom>
        </p:spPr>
      </p:pic>
      <p:pic>
        <p:nvPicPr>
          <p:cNvPr id="50" name="그림 49"/>
          <p:cNvPicPr/>
          <p:nvPr/>
        </p:nvPicPr>
        <p:blipFill rotWithShape="1">
          <a:blip r:embed="rId26"/>
          <a:stretch>
            <a:fillRect/>
          </a:stretch>
        </p:blipFill>
        <p:spPr>
          <a:xfrm>
            <a:off x="9145143" y="2322290"/>
            <a:ext cx="8173021" cy="486240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5334000" y="5372100"/>
            <a:ext cx="3634154" cy="4191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3487" y="4045"/>
            <a:ext cx="18281026" cy="102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2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화면 및 쿼리 </a:t>
            </a:r>
            <a:r>
              <a:rPr lang="en-US" altLang="ko-KR" sz="2000" b="0" i="0" u="none" strike="noStrike">
                <a:solidFill>
                  <a:srgbClr val="000000"/>
                </a:solidFill>
                <a:latin typeface="210 Gulim 030"/>
              </a:rPr>
              <a:t>-</a:t>
            </a: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 사서 도우미 챗봇 화면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09800" y="3543300"/>
            <a:ext cx="140208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사서 도우미 챗봇 화면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-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989837178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 rot="5400000">
            <a:off x="10553019" y="476928"/>
            <a:ext cx="5287737" cy="85629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2" name="그림 2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5142" y="2322290"/>
            <a:ext cx="8173021" cy="4862408"/>
          </a:xfrm>
          <a:prstGeom prst="rect">
            <a:avLst/>
          </a:prstGeom>
        </p:spPr>
      </p:pic>
      <p:sp>
        <p:nvSpPr>
          <p:cNvPr id="25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도우미 챗봇 화면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4709" y="2019300"/>
            <a:ext cx="6010891" cy="756878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29400" y="5676900"/>
            <a:ext cx="2978677" cy="3839334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9144000" y="2322290"/>
            <a:ext cx="8173021" cy="486240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487" y="4045"/>
            <a:ext cx="18281026" cy="102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기타 화면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75000" y="3543300"/>
            <a:ext cx="119380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기타 화면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6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2032702491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도서관 메인화면 UI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6" cy="738101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책 선택 UI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1950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7471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공지사항 리스트 UI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9446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97282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사업 개요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사업 배경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23100" y="71628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5900" y="8064500"/>
            <a:ext cx="85725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학교는 프로젝트 수행을 인정받은 팀에게 온누리 장학금 대상자로 선정할 계획</a:t>
            </a:r>
            <a:endParaRPr lang="ko-KR" altLang="en-US" sz="16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86700" y="7327900"/>
            <a:ext cx="39116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200" b="0" i="0" u="none" strike="noStrike">
                <a:solidFill>
                  <a:srgbClr val="000000"/>
                </a:solidFill>
                <a:ea typeface="210 Gulim 070"/>
              </a:rPr>
              <a:t>장학금 </a:t>
            </a:r>
            <a:endParaRPr lang="ko-KR" altLang="en-US" sz="2200" b="0" i="0" u="none" strike="noStrike">
              <a:solidFill>
                <a:srgbClr val="000000"/>
              </a:solidFill>
              <a:ea typeface="210 Gulim 070"/>
            </a:endParaRP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5900" y="3695700"/>
            <a:ext cx="85725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latin typeface="210 Gulim 030"/>
              </a:rPr>
              <a:t>소프트웨어융합과 학생 팀에게 부여하여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210 Gulim 030"/>
              </a:rPr>
              <a:t>,</a:t>
            </a:r>
            <a:r>
              <a:rPr lang="ko-KR" altLang="en-US" sz="1600" b="0" i="0" u="none" strike="noStrike">
                <a:solidFill>
                  <a:srgbClr val="000000"/>
                </a:solidFill>
                <a:latin typeface="210 Gulim 030"/>
              </a:rPr>
              <a:t> 시스템을 개편할 수 있는 기회를 얻을 수 있다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  <a:endParaRPr lang="en-US" altLang="ko-KR" sz="16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86700" y="2959100"/>
            <a:ext cx="39116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200" b="0" i="0" u="none" strike="noStrike">
                <a:solidFill>
                  <a:srgbClr val="000000"/>
                </a:solidFill>
                <a:ea typeface="210 Gulim 070"/>
              </a:rPr>
              <a:t>현장 프로젝트 입찰 권한</a:t>
            </a:r>
            <a:endParaRPr lang="ko-KR" altLang="en-US" sz="2200" b="0" i="0" u="none" strike="noStrike">
              <a:solidFill>
                <a:srgbClr val="000000"/>
              </a:solidFill>
              <a:ea typeface="210 Gulim 070"/>
            </a:endParaRP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23100" y="4978400"/>
            <a:ext cx="5346700" cy="800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073900" y="50673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35900" y="5880100"/>
            <a:ext cx="85725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latin typeface="210 Gulim 030"/>
              </a:rPr>
              <a:t>프로젝트에 참여한 일원들은 졸업 전 실제 대형 프로젝트를 수행함으로써 실전 경험을 축적할 수 있다</a:t>
            </a:r>
            <a:r>
              <a:rPr lang="en-US" altLang="ko-KR" sz="1600" b="0" i="0" u="none" strike="noStrike">
                <a:solidFill>
                  <a:srgbClr val="000000"/>
                </a:solidFill>
                <a:latin typeface="210 Gulim 030"/>
              </a:rPr>
              <a:t>.</a:t>
            </a:r>
            <a:endParaRPr lang="en-US" altLang="ko-KR" sz="16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886700" y="5143500"/>
            <a:ext cx="3911600" cy="393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200" b="0" i="0" u="none" strike="noStrike">
                <a:solidFill>
                  <a:srgbClr val="000000"/>
                </a:solidFill>
                <a:ea typeface="210 Gulim 070"/>
              </a:rPr>
              <a:t>예상 기대 효과</a:t>
            </a:r>
            <a:endParaRPr lang="ko-KR" altLang="en-US" sz="2200" b="0" i="0" u="none" strike="noStrike">
              <a:solidFill>
                <a:srgbClr val="000000"/>
              </a:solidFill>
              <a:ea typeface="210 Gulim 070"/>
            </a:endParaRP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905000" y="4419600"/>
            <a:ext cx="4229100" cy="38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66900" y="4686300"/>
            <a:ext cx="4127500" cy="3759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도서관 관리 시스템의 품질 향상과 소프트웨어융합과 학생들의 실무 역량 강화를 위해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30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년 주기로 도서관 통합 프로그램을 전면 개편하는 제도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841500" y="3784599"/>
            <a:ext cx="41783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ea typeface="210 Gulim 070"/>
              </a:rPr>
              <a:t>현장 프로젝트</a:t>
            </a:r>
            <a:endParaRPr lang="ko-KR" altLang="en-US" sz="2500" b="0" i="0" u="none" strike="noStrike">
              <a:solidFill>
                <a:srgbClr val="000000"/>
              </a:solidFill>
              <a:ea typeface="210 Gulim 07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298700" y="2921000"/>
            <a:ext cx="3276600" cy="495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800" b="0" i="0" u="none" strike="noStrike" spc="100">
                <a:solidFill>
                  <a:srgbClr val="000000"/>
                </a:solidFill>
                <a:latin typeface="210 Gulim 050"/>
              </a:rPr>
              <a:t>동의대학교</a:t>
            </a:r>
            <a:endParaRPr lang="ko-KR" altLang="en-US" sz="2800" b="0" i="0" u="none" strike="noStrike" spc="100">
              <a:solidFill>
                <a:srgbClr val="000000"/>
              </a:solidFill>
              <a:latin typeface="210 Gulim 050"/>
            </a:endParaR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공지사항 UI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88930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책 검색 UI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32589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공지사항 작성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6943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좌석 이용 통계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그림 3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304288" y="6098641"/>
            <a:ext cx="13732117" cy="33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봉사활동 관리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3701"/>
      </p:ext>
    </p:extLst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상호대차 신청 관리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35019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책 관리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24405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패널티 관리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81610"/>
      </p:ext>
    </p:extLst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학생 관리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41739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사서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희망도서 신청 관리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3145" y="2083117"/>
            <a:ext cx="13732117" cy="73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01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43700" y="3517900"/>
            <a:ext cx="4800600" cy="480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96600" y="5842000"/>
            <a:ext cx="27940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02200" y="6959600"/>
            <a:ext cx="32893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78400" y="4318000"/>
            <a:ext cx="2413000" cy="8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28300" y="3975100"/>
            <a:ext cx="2222500" cy="8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28300" y="7785100"/>
            <a:ext cx="2222500" cy="8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13800" y="4978400"/>
            <a:ext cx="774700" cy="774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47600" y="2755900"/>
            <a:ext cx="41275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903200" y="4838700"/>
            <a:ext cx="4127500" cy="205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47600" y="7302500"/>
            <a:ext cx="4127500" cy="171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98600" y="3175000"/>
            <a:ext cx="4165600" cy="226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73200" y="6223000"/>
            <a:ext cx="4165600" cy="2260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02600" y="5867400"/>
            <a:ext cx="20828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ea typeface="210 Gulim 070"/>
              </a:rPr>
              <a:t>사업 목적</a:t>
            </a:r>
            <a:endParaRPr lang="ko-KR" altLang="en-US" sz="2500" b="0" i="0" u="none" strike="noStrike">
              <a:solidFill>
                <a:srgbClr val="000000"/>
              </a:solidFill>
              <a:ea typeface="210 Gulim 07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776200" y="3543300"/>
            <a:ext cx="3708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latin typeface="210 Gulim 030"/>
              </a:rPr>
              <a:t>데이터베이스 중심의 정확한 재고 관리 및 상태 추적 기능 제공</a:t>
            </a:r>
            <a:endParaRPr lang="ko-KR" altLang="en-US" sz="16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827000" y="3035300"/>
            <a:ext cx="3390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ea typeface="210 Gulim 050"/>
              </a:rPr>
              <a:t>데이터베이스의 활용</a:t>
            </a:r>
            <a:endParaRPr lang="ko-KR" altLang="en-US" sz="20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82600" y="5803900"/>
            <a:ext cx="3708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실제 도서관 운영 업무</a:t>
            </a:r>
            <a:r>
              <a:rPr lang="en-US" altLang="ko-KR" sz="16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대출</a:t>
            </a:r>
            <a:r>
              <a:rPr lang="en-US" altLang="ko-KR" sz="16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예약</a:t>
            </a:r>
            <a:r>
              <a:rPr lang="en-US" altLang="ko-KR" sz="16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패널티</a:t>
            </a:r>
            <a:r>
              <a:rPr lang="en-US" altLang="ko-KR" sz="1600" b="0" i="0" u="none" strike="noStrike">
                <a:solidFill>
                  <a:srgbClr val="000000"/>
                </a:solidFill>
                <a:ea typeface="210 Gulim 030"/>
              </a:rPr>
              <a:t>/</a:t>
            </a: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신청자료 등</a:t>
            </a:r>
            <a:r>
              <a:rPr lang="en-US" altLang="ko-KR" sz="16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의</a:t>
            </a:r>
            <a:endParaRPr lang="ko-KR" altLang="en-US" sz="1600" b="0" i="0" u="none" strike="noStrike">
              <a:solidFill>
                <a:srgbClr val="000000"/>
              </a:solidFill>
              <a:ea typeface="210 Gulim 030"/>
            </a:endParaRPr>
          </a:p>
          <a:p>
            <a:pPr lvl="0" algn="l">
              <a:lnSpc>
                <a:spcPct val="13695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자동화 및 디지털 화</a:t>
            </a:r>
            <a:endParaRPr lang="ko-KR" altLang="en-US" sz="16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82600" y="5067300"/>
            <a:ext cx="3390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ea typeface="210 Gulim 050"/>
              </a:rPr>
              <a:t>자동 및 디지털 화</a:t>
            </a:r>
            <a:endParaRPr lang="ko-KR" altLang="en-US" sz="20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776200" y="8089900"/>
            <a:ext cx="37084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소프트웨어융합과 학생들의 실무 개발 역량 강화</a:t>
            </a:r>
            <a:endParaRPr lang="en-US" altLang="ko-KR" sz="16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27000" y="7581900"/>
            <a:ext cx="3390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ea typeface="210 Gulim 050"/>
              </a:rPr>
              <a:t>학생들의 역량 강화</a:t>
            </a:r>
            <a:endParaRPr lang="ko-KR" altLang="en-US" sz="20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01800" y="4051300"/>
            <a:ext cx="37084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3695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latin typeface="210 Gulim 030"/>
              </a:rPr>
              <a:t>도서관 전산 시스템을 재설계하여 효율적인 도서 관리 및 사용자 편의성 제공</a:t>
            </a:r>
            <a:endParaRPr lang="ko-KR" altLang="en-US" sz="16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81200" y="3556000"/>
            <a:ext cx="3390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16199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ea typeface="210 Gulim 050"/>
              </a:rPr>
              <a:t>편리한 시스템</a:t>
            </a:r>
            <a:endParaRPr lang="ko-KR" altLang="en-US" sz="20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01800" y="7099300"/>
            <a:ext cx="37084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36950"/>
              </a:lnSpc>
              <a:defRPr/>
            </a:pPr>
            <a:r>
              <a:rPr lang="ko-KR" altLang="en-US" sz="1600" b="0" i="0" u="none" strike="noStrike">
                <a:solidFill>
                  <a:srgbClr val="000000"/>
                </a:solidFill>
                <a:ea typeface="210 Gulim 030"/>
              </a:rPr>
              <a:t>사서와 학생 모두에게 직관적이고 사용하기 쉬운 도서관 시스템 구축</a:t>
            </a:r>
            <a:endParaRPr lang="ko-KR" altLang="en-US" sz="16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81200" y="6591300"/>
            <a:ext cx="33909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16199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ea typeface="210 Gulim 050"/>
              </a:rPr>
              <a:t>사용하기 쉬운 시스템</a:t>
            </a:r>
            <a:endParaRPr lang="ko-KR" altLang="en-US" sz="20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08100" y="990600"/>
            <a:ext cx="143383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사업 개요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사업 목적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상호대차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그림 30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  <p:pic>
        <p:nvPicPr>
          <p:cNvPr id="32" name="그림 3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304287" y="4000500"/>
            <a:ext cx="13732117" cy="54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대출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연장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예약 조회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12992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상호대차 신청 조회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54849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신청 자료 조회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916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90603"/>
      </p:ext>
    </p:extLst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신청 자료 상세보기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4142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572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화면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대출 기록 조회 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그림 3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304288" y="2084660"/>
            <a:ext cx="13732117" cy="73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80730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73600" y="8521700"/>
            <a:ext cx="8940800" cy="482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7899"/>
              </a:lnSpc>
              <a:defRPr/>
            </a:pPr>
            <a:r>
              <a:rPr lang="ko-KR" altLang="en-US" sz="2700" b="0" i="0" u="none" strike="noStrike">
                <a:solidFill>
                  <a:srgbClr val="000000"/>
                </a:solidFill>
                <a:ea typeface="210 Gulim 050"/>
              </a:rPr>
              <a:t>중앙도서관 차세대 운영 시스템 구축</a:t>
            </a:r>
            <a:r>
              <a:rPr lang="en-US" sz="2700" b="0" i="0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0" i="0" u="none" strike="noStrike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sz="2700" b="0" i="0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en-US" altLang="ko-KR" sz="2700" b="0" i="0" u="none" strike="noStrike">
                <a:solidFill>
                  <a:srgbClr val="000000"/>
                </a:solidFill>
                <a:ea typeface="210 Gulim 050"/>
              </a:rPr>
              <a:t>7</a:t>
            </a:r>
            <a:r>
              <a:rPr lang="ko-KR" altLang="en-US" sz="2700" b="0" i="0" u="none" strike="noStrike">
                <a:solidFill>
                  <a:srgbClr val="000000"/>
                </a:solidFill>
                <a:ea typeface="210 Gulim 050"/>
              </a:rPr>
              <a:t>조 발표 정성민</a:t>
            </a:r>
            <a:endParaRPr lang="ko-KR" altLang="en-US" sz="27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사업 개요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시스템 구축 범위 ppt에 넣을 거 디코에서 보고 여기서 시각화 해줄 필요 있음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70750" y="4419600"/>
            <a:ext cx="3746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4914900"/>
            <a:ext cx="3759200" cy="3505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도서 정보 관리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개별 도서 상태 추적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대출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반납 프로세스 자동화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연체 및 블랙리스트 자동 처리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도서 예약 및 순번 관리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신청자료 처리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사서 업무 관리 기능 제공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사용자 포털 구축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257040" lvl="0" indent="-257040">
              <a:lnSpc>
                <a:spcPct val="1494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챗봇을 활용한 데이터 시각화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53300" y="3784600"/>
            <a:ext cx="35814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ea typeface="210 Gulim 070"/>
              </a:rPr>
              <a:t>핵심 기능</a:t>
            </a:r>
            <a:endParaRPr lang="ko-KR" altLang="en-US" sz="2500" b="0" i="0" u="none" strike="noStrike">
              <a:solidFill>
                <a:srgbClr val="000000"/>
              </a:solidFill>
              <a:ea typeface="210 Gulim 07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34300" y="2971800"/>
            <a:ext cx="28448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2300" b="0" i="0" u="none" strike="noStrike" spc="100">
                <a:solidFill>
                  <a:srgbClr val="000000"/>
                </a:solidFill>
                <a:latin typeface="210 Gulim 050"/>
              </a:rPr>
              <a:t>핵심 구현부</a:t>
            </a:r>
            <a:endParaRPr lang="ko-KR" altLang="en-US" sz="2300" b="0" i="0" u="none" strike="noStrike" spc="100">
              <a:solidFill>
                <a:srgbClr val="000000"/>
              </a:solidFill>
              <a:latin typeface="210 Gulim 050"/>
            </a:endParaRP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0" y="5346700"/>
            <a:ext cx="5308600" cy="1587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347700" y="6083300"/>
            <a:ext cx="35433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1500" b="0" i="0" u="none" strike="noStrike">
                <a:solidFill>
                  <a:srgbClr val="000000"/>
                </a:solidFill>
                <a:ea typeface="210 Gulim 030"/>
              </a:rPr>
              <a:t>학생 당 대출 권 수</a:t>
            </a:r>
            <a:r>
              <a:rPr lang="en-US" altLang="ko-KR" sz="15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500" b="0" i="0" u="none" strike="noStrike">
                <a:solidFill>
                  <a:srgbClr val="000000"/>
                </a:solidFill>
                <a:ea typeface="210 Gulim 030"/>
              </a:rPr>
              <a:t> 학생 당 이용 횟수와 같은 통계를 수집 후 차후 개선에 사용  </a:t>
            </a:r>
            <a:endParaRPr lang="ko-KR" altLang="en-US" sz="15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47700" y="5626100"/>
            <a:ext cx="3390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50"/>
              </a:rPr>
              <a:t>통계</a:t>
            </a:r>
            <a:endParaRPr lang="ko-KR" altLang="en-US" sz="18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79300" y="5816600"/>
            <a:ext cx="9271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4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3276600"/>
            <a:ext cx="5308600" cy="1587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347700" y="4000500"/>
            <a:ext cx="35433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1500" b="0" i="0" u="none" strike="noStrike">
                <a:solidFill>
                  <a:srgbClr val="000000"/>
                </a:solidFill>
                <a:ea typeface="210 Gulim 030"/>
              </a:rPr>
              <a:t>해당 도서관에서 봉사활동을 하고 있는 학생들을 관리하는 기능</a:t>
            </a:r>
            <a:endParaRPr lang="ko-KR" altLang="en-US" sz="15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347700" y="3543300"/>
            <a:ext cx="3390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50"/>
              </a:rPr>
              <a:t>봉사활동 관리</a:t>
            </a:r>
            <a:endParaRPr lang="ko-KR" altLang="en-US" sz="18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79300" y="3746500"/>
            <a:ext cx="9271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3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0" y="7429500"/>
            <a:ext cx="5308600" cy="1587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347700" y="8153400"/>
            <a:ext cx="35433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6950"/>
              </a:lnSpc>
              <a:defRPr/>
            </a:pPr>
            <a:r>
              <a:rPr lang="ko-KR" altLang="en-US" sz="1500" b="0" i="0" u="none" strike="noStrike">
                <a:solidFill>
                  <a:srgbClr val="000000"/>
                </a:solidFill>
                <a:ea typeface="210 Gulim 030"/>
              </a:rPr>
              <a:t>도서관에서 제공하는 열람실을 예약할 수 있도록 하는 기능</a:t>
            </a:r>
            <a:endParaRPr lang="ko-KR" altLang="en-US" sz="15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347700" y="7708900"/>
            <a:ext cx="3390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50"/>
              </a:rPr>
              <a:t>열람실 예약</a:t>
            </a:r>
            <a:endParaRPr lang="ko-KR" altLang="en-US" sz="18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179300" y="7899400"/>
            <a:ext cx="9271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5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55700" y="4229100"/>
            <a:ext cx="5308600" cy="1587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409700" y="4953000"/>
            <a:ext cx="35433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36950"/>
              </a:lnSpc>
              <a:defRPr/>
            </a:pPr>
            <a:r>
              <a:rPr lang="ko-KR" altLang="en-US" sz="1500" b="0" i="0" u="none" strike="noStrike">
                <a:solidFill>
                  <a:srgbClr val="000000"/>
                </a:solidFill>
                <a:latin typeface="210 Gulim 030"/>
              </a:rPr>
              <a:t>해당 도서관에 없는 자료를 다른 도서관에서 빌릴 수 있도록 하는 기능</a:t>
            </a:r>
            <a:endParaRPr lang="ko-KR" altLang="en-US" sz="15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97000" y="4495800"/>
            <a:ext cx="35560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16199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50"/>
              </a:rPr>
              <a:t>상호 대차 구축</a:t>
            </a:r>
            <a:endParaRPr lang="ko-KR" altLang="en-US" sz="18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207000" y="4686300"/>
            <a:ext cx="9271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1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155700" y="6311900"/>
            <a:ext cx="5308600" cy="15875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409700" y="7035800"/>
            <a:ext cx="35433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36950"/>
              </a:lnSpc>
              <a:defRPr/>
            </a:pPr>
            <a:r>
              <a:rPr lang="ko-KR" altLang="en-US" sz="1500" b="0" i="0" u="none" strike="noStrike">
                <a:solidFill>
                  <a:srgbClr val="000000"/>
                </a:solidFill>
                <a:ea typeface="210 Gulim 030"/>
              </a:rPr>
              <a:t>공지 사항을 게시할 수 있는 기능</a:t>
            </a:r>
            <a:endParaRPr lang="ko-KR" altLang="en-US" sz="1500" b="0" i="0" u="none" strike="noStrike">
              <a:solidFill>
                <a:srgbClr val="000000"/>
              </a:solidFill>
              <a:ea typeface="210 Gulim 03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97000" y="6591300"/>
            <a:ext cx="35560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16199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50"/>
              </a:rPr>
              <a:t>공지사항</a:t>
            </a:r>
            <a:endParaRPr lang="ko-KR" altLang="en-US" sz="1800" b="0" i="0" u="none" strike="noStrike">
              <a:solidFill>
                <a:srgbClr val="000000"/>
              </a:solidFill>
              <a:ea typeface="210 Gulim 05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207000" y="6781800"/>
            <a:ext cx="9271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8100" y="990600"/>
            <a:ext cx="116078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사업 개요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주요 이해관계자</a:t>
            </a:r>
            <a:endParaRPr lang="ko-KR" altLang="en-US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3086100"/>
            <a:ext cx="965200" cy="96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959600" y="3378200"/>
            <a:ext cx="3263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72800" y="3060700"/>
            <a:ext cx="58039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도서 검색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대출 예약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신청 자료 요청 등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주 사용자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2794000"/>
            <a:ext cx="4152900" cy="1244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19800" y="2933700"/>
            <a:ext cx="965200" cy="965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048500" y="3213100"/>
            <a:ext cx="27432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학생</a:t>
            </a:r>
            <a:r>
              <a:rPr lang="en-US" altLang="ko-KR" sz="2300" b="0" i="0" u="none" strike="noStrike">
                <a:solidFill>
                  <a:srgbClr val="000000"/>
                </a:solidFill>
                <a:ea typeface="210 Gulim 050"/>
              </a:rPr>
              <a:t>(</a:t>
            </a: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USER</a:t>
            </a:r>
            <a:r>
              <a:rPr lang="en-US" altLang="ko-KR" sz="2300" b="0" i="0" u="none" strike="noStrike">
                <a:solidFill>
                  <a:srgbClr val="000000"/>
                </a:solidFill>
                <a:ea typeface="210 Gulim 050"/>
              </a:rPr>
              <a:t>)</a:t>
            </a:r>
            <a:endParaRPr lang="en-US" altLang="ko-KR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5016500"/>
            <a:ext cx="1168400" cy="1168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828800" y="6070600"/>
            <a:ext cx="18288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70"/>
              </a:rPr>
              <a:t>주요 이해관계자</a:t>
            </a:r>
            <a:endParaRPr lang="ko-KR" altLang="en-US" sz="2300" b="0" i="0" u="none" strike="noStrike">
              <a:solidFill>
                <a:srgbClr val="000000"/>
              </a:solidFill>
              <a:ea typeface="210 Gulim 070"/>
            </a:endParaRP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867400" y="4457700"/>
            <a:ext cx="4152900" cy="1244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19800" y="4610100"/>
            <a:ext cx="965200" cy="965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048500" y="4876800"/>
            <a:ext cx="27432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사서</a:t>
            </a:r>
            <a:r>
              <a:rPr lang="en-US" altLang="ko-KR" sz="2300" b="0" i="0" u="none" strike="noStrike">
                <a:solidFill>
                  <a:srgbClr val="000000"/>
                </a:solidFill>
                <a:ea typeface="210 Gulim 050"/>
              </a:rPr>
              <a:t>(</a:t>
            </a: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관리자</a:t>
            </a:r>
            <a:r>
              <a:rPr lang="en-US" altLang="ko-KR" sz="2300" b="0" i="0" u="none" strike="noStrike">
                <a:solidFill>
                  <a:srgbClr val="000000"/>
                </a:solidFill>
                <a:ea typeface="210 Gulim 050"/>
              </a:rPr>
              <a:t>)</a:t>
            </a:r>
            <a:endParaRPr lang="en-US" altLang="ko-KR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867400" y="6134100"/>
            <a:ext cx="4152900" cy="1244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19800" y="6286500"/>
            <a:ext cx="965200" cy="965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7048500" y="6553200"/>
            <a:ext cx="27432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학교 행정 팀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867400" y="7797800"/>
            <a:ext cx="4152900" cy="1244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19800" y="7937500"/>
            <a:ext cx="965200" cy="965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7048500" y="8204200"/>
            <a:ext cx="2743200" cy="40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300" b="0" i="0" u="none" strike="noStrike">
                <a:solidFill>
                  <a:srgbClr val="000000"/>
                </a:solidFill>
                <a:ea typeface="210 Gulim 050"/>
              </a:rPr>
              <a:t>프로젝트 개발 팀</a:t>
            </a:r>
            <a:endParaRPr lang="ko-KR" altLang="en-US" sz="2300" b="0" i="0" u="none" strike="noStrike">
              <a:solidFill>
                <a:srgbClr val="000000"/>
              </a:solidFill>
              <a:ea typeface="210 Gulim 050"/>
            </a:endParaRP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668000" y="4470400"/>
            <a:ext cx="6362700" cy="12573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972800" y="4737100"/>
            <a:ext cx="58039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도서 등록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폐기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 대출 승인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 패널티 관리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관리자 권한 보유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668000" y="6121400"/>
            <a:ext cx="6362700" cy="12573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972800" y="6388100"/>
            <a:ext cx="58039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전체 운영 감사 및 정책 관리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972800" y="8039100"/>
            <a:ext cx="5803900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설계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구현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테스트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배포 책임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  <a:p>
            <a:pPr marL="342900" lvl="0" indent="-342900" algn="l">
              <a:lnSpc>
                <a:spcPct val="13695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210 Gulim 030"/>
              </a:rPr>
              <a:t>개발자</a:t>
            </a:r>
            <a:endParaRPr lang="ko-KR" altLang="en-US" sz="1800" b="0" i="0" u="none" strike="noStrike">
              <a:solidFill>
                <a:srgbClr val="000000"/>
              </a:solidFill>
              <a:latin typeface="210 Gulim 030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7200900"/>
            <a:ext cx="140843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2000" b="0" i="0" u="none" strike="noStrike">
                <a:solidFill>
                  <a:srgbClr val="000000"/>
                </a:solidFill>
                <a:latin typeface="210 Gulim 030"/>
              </a:rPr>
              <a:t>동의대학교 중앙도서관 차세대 운영 시스템 구축하는데 있어서 필요한 요구사항들을 정리</a:t>
            </a:r>
            <a:endParaRPr lang="ko-KR" altLang="en-US" sz="2000" b="0" i="0" u="none" strike="noStrike">
              <a:solidFill>
                <a:srgbClr val="000000"/>
              </a:solidFill>
              <a:latin typeface="210 Gulim 03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75000" y="3543300"/>
            <a:ext cx="11938000" cy="1181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6700" b="0" i="0" u="none" strike="noStrike">
                <a:solidFill>
                  <a:srgbClr val="000000"/>
                </a:solidFill>
                <a:ea typeface="210 Gulim 070"/>
              </a:rPr>
              <a:t>요구사항 정의서</a:t>
            </a:r>
            <a:endParaRPr lang="ko-KR" altLang="en-US" sz="6700" b="0" i="0" u="none" strike="noStrike">
              <a:solidFill>
                <a:srgbClr val="000000"/>
              </a:solidFill>
              <a:ea typeface="210 Gulim 07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4965700"/>
            <a:ext cx="89662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210 Gulim 050"/>
              </a:rPr>
              <a:t>CHAPTER 0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210 Gulim 050"/>
              </a:rPr>
              <a:t>2</a:t>
            </a:r>
            <a:endParaRPr lang="en-US" altLang="ko-KR" sz="3500" b="0" i="0" u="none" strike="noStrike">
              <a:solidFill>
                <a:srgbClr val="000000"/>
              </a:solidFill>
              <a:latin typeface="210 Gulim 050"/>
            </a:endParaRPr>
          </a:p>
        </p:txBody>
      </p:sp>
    </p:spTree>
    <p:extLst>
      <p:ext uri="{BB962C8B-B14F-4D97-AF65-F5344CB8AC3E}">
        <p14:creationId xmlns:p14="http://schemas.microsoft.com/office/powerpoint/2010/main" val="171853219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dist="143608" dir="2700000">
              <a:srgbClr val="000000">
                <a:alpha val="1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308100" y="990600"/>
            <a:ext cx="10045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요구 사항 정의서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: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기능 요구사항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(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학생 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/</a:t>
            </a:r>
            <a:r>
              <a:rPr lang="ko-KR" altLang="en-US" sz="3600" b="0" i="0" u="none" strike="noStrike">
                <a:solidFill>
                  <a:srgbClr val="000000"/>
                </a:solidFill>
                <a:ea typeface="210 Gulim 090"/>
              </a:rPr>
              <a:t> USER</a:t>
            </a:r>
            <a:r>
              <a:rPr lang="en-US" altLang="ko-KR" sz="3600" b="0" i="0" u="none" strike="noStrike">
                <a:solidFill>
                  <a:srgbClr val="000000"/>
                </a:solidFill>
                <a:ea typeface="210 Gulim 090"/>
              </a:rPr>
              <a:t>)</a:t>
            </a:r>
            <a:endParaRPr lang="en-US" altLang="ko-KR" sz="3600" b="0" i="0" u="none" strike="noStrike">
              <a:solidFill>
                <a:srgbClr val="000000"/>
              </a:solidFill>
              <a:ea typeface="210 Gulim 09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67900" y="2768600"/>
            <a:ext cx="7162800" cy="2857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04500" y="4127500"/>
            <a:ext cx="57404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>
              <a:lnSpc>
                <a:spcPct val="16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로그인 없이 도서 검색 가능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210 Gulim 030"/>
              </a:rPr>
              <a:t>/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공지사항 열람 가능</a:t>
            </a:r>
            <a:endParaRPr xmlns:mc="http://schemas.openxmlformats.org/markup-compatibility/2006" xmlns:hp="http://schemas.haansoft.com/office/presentation/8.0" b="0" i="0" u="none" strike="noStrike" baseline="0" mc:Ignorable="hp" hp:hslEmbossed="0">
              <a:solidFill>
                <a:srgbClr val="000000"/>
              </a:solidFill>
              <a:latin typeface="210 Gulim 030"/>
              <a:ea typeface="210 Gulim 030"/>
              <a:cs typeface="210 Gulim 030"/>
            </a:endParaRPr>
          </a:p>
          <a:p>
            <a:pPr marL="257040" lvl="0" indent="-257040">
              <a:lnSpc>
                <a:spcPct val="16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대출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210 Gulim 030"/>
              </a:rPr>
              <a:t>/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예약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210 Gulim 030"/>
              </a:rPr>
              <a:t>/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신청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/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열람실 예약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 기능은 로그인 이후 이용</a:t>
            </a:r>
            <a:endParaRPr xmlns:mc="http://schemas.openxmlformats.org/markup-compatibility/2006" xmlns:hp="http://schemas.haansoft.com/office/presentation/8.0" b="0" i="0" u="none" strike="noStrike" baseline="0" mc:Ignorable="hp" hp:hslEmbossed="0">
              <a:solidFill>
                <a:srgbClr val="000000"/>
              </a:solidFill>
              <a:latin typeface="210 Gulim 030"/>
              <a:ea typeface="210 Gulim 030"/>
              <a:cs typeface="210 Gulim 030"/>
            </a:endParaRPr>
          </a:p>
          <a:p>
            <a:pPr marL="257040" lvl="0" indent="-257040">
              <a:lnSpc>
                <a:spcPct val="16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학번과 비밀번호를 이용하여 로그인</a:t>
            </a:r>
            <a:endParaRPr xmlns:mc="http://schemas.openxmlformats.org/markup-compatibility/2006" xmlns:hp="http://schemas.haansoft.com/office/presentation/8.0" b="0" i="0" u="none" strike="noStrike" baseline="0" mc:Ignorable="hp" hp:hslEmbossed="0">
              <a:solidFill>
                <a:srgbClr val="000000"/>
              </a:solidFill>
              <a:latin typeface="210 Gulim 030"/>
              <a:ea typeface="210 Gulim 030"/>
              <a:cs typeface="210 Gulim 030"/>
            </a:endParaRPr>
          </a:p>
          <a:p>
            <a:pPr marL="257040" lvl="0" indent="-257040">
              <a:lnSpc>
                <a:spcPct val="16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로그인 후 개인 대시 보드 사용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62100" y="6172200"/>
            <a:ext cx="7162800" cy="285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87600" y="7518400"/>
            <a:ext cx="55372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>
              <a:lnSpc>
                <a:spcPct val="16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대출 가능 횟수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210 Gulim 030"/>
              </a:rPr>
              <a:t>,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현재 대출 중 도서</a:t>
            </a:r>
            <a:r>
              <a:rPr xmlns:mc="http://schemas.openxmlformats.org/markup-compatibility/2006" xmlns:hp="http://schemas.haansoft.com/office/presentation/8.0" lang="EN-US" b="0" i="0" u="none" strike="noStrike" baseline="0" mc:Ignorable="hp" hp:hslEmbossed="0">
                <a:solidFill>
                  <a:srgbClr val="000000"/>
                </a:solidFill>
                <a:latin typeface="함초롬바탕"/>
                <a:ea typeface="210 Gulim 030"/>
              </a:rPr>
              <a:t>,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연체 여부 출력</a:t>
            </a:r>
            <a:r>
              <a:rPr xmlns:mc="http://schemas.openxmlformats.org/markup-compatibility/2006" xmlns:hp="http://schemas.haansoft.com/office/presentation/8.0" lang="en-US" altLang="ko-KR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,</a:t>
            </a: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 </a:t>
            </a:r>
            <a:r>
              <a:rPr xmlns:mc="http://schemas.openxmlformats.org/markup-compatibility/2006" xmlns:hp="http://schemas.haansoft.com/office/presentation/8.0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패널티 상태 조회</a:t>
            </a:r>
            <a:endParaRPr xmlns:mc="http://schemas.openxmlformats.org/markup-compatibility/2006" xmlns:hp="http://schemas.haansoft.com/office/presentation/8.0" b="0" i="0" u="none" strike="noStrike" baseline="0" mc:Ignorable="hp" hp:hslEmbossed="0">
              <a:solidFill>
                <a:srgbClr val="000000"/>
              </a:solidFill>
              <a:latin typeface="210 Gulim 030"/>
              <a:ea typeface="210 Gulim 030"/>
              <a:cs typeface="210 Gulim 030"/>
            </a:endParaRPr>
          </a:p>
          <a:p>
            <a:pPr marL="257040" lvl="0" indent="-257040">
              <a:lnSpc>
                <a:spcPct val="16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baseline="0" mc:Ignorable="hp" hp:hslEmbossed="0">
                <a:solidFill>
                  <a:srgbClr val="000000"/>
                </a:solidFill>
                <a:latin typeface="210 Gulim 030"/>
                <a:ea typeface="210 Gulim 030"/>
                <a:cs typeface="210 Gulim 030"/>
              </a:rPr>
              <a:t>예약 정보 조회</a:t>
            </a:r>
            <a:endParaRPr xmlns:mc="http://schemas.openxmlformats.org/markup-compatibility/2006" xmlns:hp="http://schemas.haansoft.com/office/presentation/8.0" lang="ko-KR" altLang="en-US" b="0" i="0" u="none" strike="noStrike" baseline="0" mc:Ignorable="hp" hp:hslEmbossed="0">
              <a:solidFill>
                <a:srgbClr val="000000"/>
              </a:solidFill>
              <a:latin typeface="210 Gulim 030"/>
              <a:ea typeface="210 Gulim 030"/>
              <a:cs typeface="210 Gulim 03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6200" y="6502400"/>
            <a:ext cx="3898900" cy="800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13000" y="6616700"/>
            <a:ext cx="24892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개인 대시보드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8600" y="66167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500" b="0" i="0" u="none" strike="noStrike">
                <a:solidFill>
                  <a:srgbClr val="000000"/>
                </a:solidFill>
                <a:latin typeface="210 Gulim 070"/>
              </a:rPr>
              <a:t>3</a:t>
            </a:r>
            <a:endParaRPr lang="en-US" altLang="ko-KR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62100" y="2781300"/>
            <a:ext cx="7162800" cy="2857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4127500"/>
            <a:ext cx="6007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정보는 학교 정보에서 참고하여 조기에 등록 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  <a:p>
            <a:pPr marL="0" lvl="0" indent="0" algn="l">
              <a:lnSpc>
                <a:spcPct val="141100"/>
              </a:lnSpc>
              <a:buNone/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    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(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학번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이름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ea typeface="210 Gulim 030"/>
              </a:rPr>
              <a:t> 연락처</a:t>
            </a:r>
            <a:r>
              <a:rPr lang="en-US" altLang="ko-KR" sz="1800" b="0" i="0" u="none" strike="noStrike">
                <a:solidFill>
                  <a:srgbClr val="000000"/>
                </a:solidFill>
                <a:ea typeface="210 Gulim 030"/>
              </a:rPr>
              <a:t>)</a:t>
            </a:r>
            <a:endParaRPr lang="en-US" altLang="ko-KR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46200" y="3111500"/>
            <a:ext cx="38989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13000" y="32258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사용자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98600" y="3225800"/>
            <a:ext cx="3556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500" b="0" i="0" u="none" strike="noStrike">
                <a:solidFill>
                  <a:srgbClr val="000000"/>
                </a:solidFill>
                <a:latin typeface="210 Gulim 070"/>
              </a:rPr>
              <a:t>1</a:t>
            </a:r>
            <a:endParaRPr lang="en-US" altLang="ko-KR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664700" y="3111500"/>
            <a:ext cx="3898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31500" y="32258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로그인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32258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500" b="0" i="0" u="none" strike="noStrike">
                <a:solidFill>
                  <a:srgbClr val="000000"/>
                </a:solidFill>
                <a:latin typeface="210 Gulim 070"/>
              </a:rPr>
              <a:t>2</a:t>
            </a:r>
            <a:endParaRPr lang="en-US" altLang="ko-KR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867900" y="6172200"/>
            <a:ext cx="7162800" cy="2857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664700" y="6502400"/>
            <a:ext cx="3898900" cy="800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731500" y="6616700"/>
            <a:ext cx="24892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500" b="0" i="0" u="none" strike="noStrike">
                <a:solidFill>
                  <a:srgbClr val="000000"/>
                </a:solidFill>
                <a:latin typeface="210 Gulim 050"/>
              </a:rPr>
              <a:t>개인 정보 수정</a:t>
            </a:r>
            <a:endParaRPr lang="ko-KR" altLang="en-US" sz="2500" b="0" i="0" u="none" strike="noStrike">
              <a:solidFill>
                <a:srgbClr val="000000"/>
              </a:solidFill>
              <a:latin typeface="210 Gulim 05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04400" y="6616700"/>
            <a:ext cx="3810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500" b="0" i="0" u="none" strike="noStrike">
                <a:solidFill>
                  <a:srgbClr val="000000"/>
                </a:solidFill>
                <a:latin typeface="210 Gulim 070"/>
              </a:rPr>
              <a:t>4</a:t>
            </a:r>
            <a:endParaRPr lang="en-US" altLang="ko-KR" sz="2500" b="0" i="0" u="none" strike="noStrike">
              <a:solidFill>
                <a:srgbClr val="000000"/>
              </a:solidFill>
              <a:latin typeface="210 Gulim 07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706100" y="7518400"/>
            <a:ext cx="5753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257040" lvl="0" indent="-257040" algn="l">
              <a:lnSpc>
                <a:spcPct val="141100"/>
              </a:lnSpc>
              <a:buFont typeface="Arial"/>
              <a:buChar char="•"/>
              <a:defRPr/>
            </a:pPr>
            <a:r>
              <a:rPr lang="ko-KR" altLang="en-US" b="0" i="0" u="none" strike="noStrike">
                <a:solidFill>
                  <a:srgbClr val="000000"/>
                </a:solidFill>
                <a:ea typeface="210 Gulim 030"/>
              </a:rPr>
              <a:t>개인정보수정은 DAP페이지에서 가능</a:t>
            </a:r>
            <a:endParaRPr lang="ko-KR" altLang="en-US" sz="1800" b="0" i="0" u="none" strike="noStrike">
              <a:solidFill>
                <a:srgbClr val="000000"/>
              </a:solidFill>
              <a:ea typeface="210 Gulim 030"/>
            </a:endParaRPr>
          </a:p>
        </p:txBody>
      </p:sp>
    </p:spTree>
    <p:extLst>
      <p:ext uri="{BB962C8B-B14F-4D97-AF65-F5344CB8AC3E}">
        <p14:creationId xmlns:p14="http://schemas.microsoft.com/office/powerpoint/2010/main" val="283360082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1148</ep:Words>
  <ep:PresentationFormat>On-screen Show (4:3)</ep:PresentationFormat>
  <ep:Paragraphs>272</ep:Paragraphs>
  <ep:Slides>56</ep:Slides>
  <ep:Notes>48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ep:HeadingPairs>
  <ep:TitlesOfParts>
    <vt:vector size="5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Administrator</cp:lastModifiedBy>
  <dcterms:modified xsi:type="dcterms:W3CDTF">2025-12-10T15:42:22.466</dcterms:modified>
  <cp:revision>233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